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26"/>
  </p:handoutMasterIdLst>
  <p:sldIdLst>
    <p:sldId id="753" r:id="rId4"/>
    <p:sldId id="940" r:id="rId6"/>
    <p:sldId id="1000" r:id="rId7"/>
    <p:sldId id="1005" r:id="rId8"/>
    <p:sldId id="1001" r:id="rId9"/>
    <p:sldId id="1004" r:id="rId10"/>
    <p:sldId id="1003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  <p:sldId id="1022" r:id="rId25"/>
  </p:sldIdLst>
  <p:sldSz cx="12192000" cy="6858000"/>
  <p:notesSz cx="6858000" cy="9144000"/>
  <p:custDataLst>
    <p:tags r:id="rId31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940"/>
            <p14:sldId id="1000"/>
            <p14:sldId id="1005"/>
            <p14:sldId id="1001"/>
            <p14:sldId id="1004"/>
            <p14:sldId id="1003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22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3887" userDrawn="1">
          <p15:clr>
            <a:srgbClr val="A4A3A4"/>
          </p15:clr>
        </p15:guide>
        <p15:guide id="3" pos="411" userDrawn="1">
          <p15:clr>
            <a:srgbClr val="A4A3A4"/>
          </p15:clr>
        </p15:guide>
        <p15:guide id="4" pos="7306" userDrawn="1">
          <p15:clr>
            <a:srgbClr val="A4A3A4"/>
          </p15:clr>
        </p15:guide>
        <p15:guide id="5" pos="2930" userDrawn="1">
          <p15:clr>
            <a:srgbClr val="A4A3A4"/>
          </p15:clr>
        </p15:guide>
        <p15:guide id="6" pos="4915" userDrawn="1">
          <p15:clr>
            <a:srgbClr val="A4A3A4"/>
          </p15:clr>
        </p15:guide>
        <p15:guide id="7" orient="horz" pos="2553" userDrawn="1">
          <p15:clr>
            <a:srgbClr val="A4A3A4"/>
          </p15:clr>
        </p15:guide>
        <p15:guide id="8" orient="horz" pos="1642" userDrawn="1">
          <p15:clr>
            <a:srgbClr val="A4A3A4"/>
          </p15:clr>
        </p15:guide>
        <p15:guide id="9" pos="5594" userDrawn="1">
          <p15:clr>
            <a:srgbClr val="A4A3A4"/>
          </p15:clr>
        </p15:guide>
        <p15:guide id="10" pos="6535" userDrawn="1">
          <p15:clr>
            <a:srgbClr val="A4A3A4"/>
          </p15:clr>
        </p15:guide>
        <p15:guide id="11" pos="1108" userDrawn="1">
          <p15:clr>
            <a:srgbClr val="A4A3A4"/>
          </p15:clr>
        </p15:guide>
        <p15:guide id="12" orient="horz" pos="3301" userDrawn="1">
          <p15:clr>
            <a:srgbClr val="A4A3A4"/>
          </p15:clr>
        </p15:guide>
        <p15:guide id="13" orient="horz" pos="988" userDrawn="1">
          <p15:clr>
            <a:srgbClr val="A4A3A4"/>
          </p15:clr>
        </p15:guide>
        <p15:guide id="14" orient="horz" pos="3716" userDrawn="1">
          <p15:clr>
            <a:srgbClr val="A4A3A4"/>
          </p15:clr>
        </p15:guide>
        <p15:guide id="15" pos="18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2F00B6"/>
    <a:srgbClr val="FFFFAF"/>
    <a:srgbClr val="FDD1FF"/>
    <a:srgbClr val="FFFCD1"/>
    <a:srgbClr val="A87F00"/>
    <a:srgbClr val="FFC923"/>
    <a:srgbClr val="B08500"/>
    <a:srgbClr val="FFBC05"/>
    <a:srgbClr val="C6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95"/>
        <p:guide pos="3887"/>
        <p:guide pos="411"/>
        <p:guide pos="7306"/>
        <p:guide pos="2930"/>
        <p:guide pos="4915"/>
        <p:guide orient="horz" pos="2553"/>
        <p:guide orient="horz" pos="1642"/>
        <p:guide pos="5594"/>
        <p:guide pos="6535"/>
        <p:guide pos="1108"/>
        <p:guide orient="horz" pos="3301"/>
        <p:guide orient="horz" pos="988"/>
        <p:guide orient="horz" pos="3716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6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29.jpe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Relationship Id="rId3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1.xml"/><Relationship Id="rId3" Type="http://schemas.openxmlformats.org/officeDocument/2006/relationships/image" Target="../media/image3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5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7.xml"/><Relationship Id="rId3" Type="http://schemas.openxmlformats.org/officeDocument/2006/relationships/image" Target="../media/image4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8.xml"/><Relationship Id="rId4" Type="http://schemas.openxmlformats.org/officeDocument/2006/relationships/image" Target="../media/image19.png"/><Relationship Id="rId3" Type="http://schemas.openxmlformats.org/officeDocument/2006/relationships/image" Target="../media/image23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4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本周工作内容汇报</a:t>
            </a:r>
            <a:endParaRPr lang="zh-CN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12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15" y="0"/>
            <a:ext cx="686498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make_fragment_A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480" y="3335655"/>
            <a:ext cx="4317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我感觉这种方法也一样困难。。。按照打印的方法去逐步理解这么多函数，是非常低效且困难的。。。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1470"/>
            <a:ext cx="6043295" cy="1446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320" y="2509520"/>
            <a:ext cx="4838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其实还可以尝试取消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。不过那肯定会损失很多性能。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或者尝试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？那必须深入研究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源码，是否能用现有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参数</a:t>
            </a:r>
            <a:r>
              <a:rPr lang="en-US" altLang="zh-CN" sz="2400">
                <a:solidFill>
                  <a:schemeClr val="tx1"/>
                </a:solidFill>
              </a:rPr>
              <a:t>&lt;B,D,S&gt;</a:t>
            </a:r>
            <a:r>
              <a:rPr lang="zh-CN" altLang="en-US" sz="2400">
                <a:solidFill>
                  <a:schemeClr val="tx1"/>
                </a:solidFill>
              </a:rPr>
              <a:t>表示出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？（我猜不能），彻底修改代码来加入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？（那更不可能）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394960" y="1973580"/>
            <a:ext cx="6797040" cy="4884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2080" y="3335655"/>
            <a:ext cx="4317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至此，一周零两天已经过去。完全没有继续下去的勇气了。也没有把握在下周的组会前能够搞明白。非常绝望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61160"/>
            <a:ext cx="537654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时间：上周六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然后我转向了example13，b2b gemm。这直接实现了我的需求。gemm0的中间结果直接赋给了gemm1使用。那么只需要解决其他的计算逻辑即可。这里简单一些，是cutlass2的写法。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但致命问题是，很难改成hopper。那样要修改WASP，TMA，WGMMA等等，基本上是不可能的。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已经放弃对性能的追求了。能跑通就好。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459095" y="1487805"/>
            <a:ext cx="6732905" cy="5066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8635" y="2248535"/>
            <a:ext cx="6287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（本周一中午）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当我正在修改的时候听说了罗新浩同学用TK已经写好了decode。我早就听老师和学长介绍过TK，知道这是简洁又高性能的库，可以写hopper。经过一番心理斗争之后决心转向TK。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470" y="1395095"/>
            <a:ext cx="10391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但是TK有非常多的bug。我无法跑起来。整个gemm可以在100行以内写完。不过其细节尚未深入调研，毕竟都跑不起来。遇到了极多的bug。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很多文件还有缺失。得返回到之前的历史版本去考古式debug。并且从外部pack gcc/g++等为</a:t>
            </a:r>
            <a:r>
              <a:rPr lang="en-US" altLang="zh-CN" sz="2400">
                <a:solidFill>
                  <a:schemeClr val="tx1"/>
                </a:solidFill>
              </a:rPr>
              <a:t>5G</a:t>
            </a:r>
            <a:r>
              <a:rPr lang="zh-CN" altLang="en-US" sz="2400">
                <a:solidFill>
                  <a:schemeClr val="tx1"/>
                </a:solidFill>
              </a:rPr>
              <a:t>的压缩包发到H100，然后再发现缺失，再重新打包发上去，非常非常缓慢。conda安装一个包就得等半小时，数据传输又要半小时到一小时。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得知新浩也没有跑起来</a:t>
            </a:r>
            <a:r>
              <a:rPr lang="en-US" altLang="zh-CN" sz="2400">
                <a:solidFill>
                  <a:schemeClr val="tx1"/>
                </a:solidFill>
              </a:rPr>
              <a:t>TK</a:t>
            </a:r>
            <a:r>
              <a:rPr lang="zh-CN" altLang="en-US" sz="2400">
                <a:solidFill>
                  <a:schemeClr val="tx1"/>
                </a:solidFill>
              </a:rPr>
              <a:t>，并且去各种群里求助无果之后，在尝试了一天之后，我放弃了尝试。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我觉得我可能无法像新浩那样，完全都借鉴TK的写法，挪出来？毕竟自己手动搓一个GEMM，还得自己考虑上TMA/multi-stage/WGMMA等等，还不如直接用cutlass。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950" y="1290955"/>
            <a:ext cx="64090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（周二晚上）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我发现了郑思泽写的两篇gemm的帖子。一个是ampere上使用TC逐步优化，另一个是hopper上的简化gemm。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hopper-gemm只有一千行左右，没有依赖其他文件。这带来了极大的简便性。但是这里依然有swizzle。我尝试关掉swizzle（哪怕有32路bank-conflict）但是无法关闭。但是后来又发现了TMA能够内置swizzle。其实最后要求性能的话，是肯定得用swizzle的。掌握TMA-swizzle，是最后写出kernel的必经之路。我暂时没有继续沿着这里写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不过我还是先从最</a:t>
            </a:r>
            <a:r>
              <a:rPr lang="en-US" altLang="zh-CN" sz="2000">
                <a:solidFill>
                  <a:schemeClr val="tx1"/>
                </a:solidFill>
              </a:rPr>
              <a:t>naive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en-US" altLang="zh-CN" sz="2000">
                <a:solidFill>
                  <a:schemeClr val="tx1"/>
                </a:solidFill>
              </a:rPr>
              <a:t>GEMM</a:t>
            </a:r>
            <a:r>
              <a:rPr lang="zh-CN" altLang="en-US" sz="2000">
                <a:solidFill>
                  <a:schemeClr val="tx1"/>
                </a:solidFill>
              </a:rPr>
              <a:t>开始写，先跑通我的思路。这样过程中容易发现小的设计细节。比如</a:t>
            </a:r>
            <a:r>
              <a:rPr lang="en-US" altLang="zh-CN" sz="2000">
                <a:solidFill>
                  <a:schemeClr val="tx1"/>
                </a:solidFill>
              </a:rPr>
              <a:t>A*B-&gt;C</a:t>
            </a:r>
            <a:r>
              <a:rPr lang="zh-CN" altLang="en-US" sz="2000">
                <a:solidFill>
                  <a:schemeClr val="tx1"/>
                </a:solidFill>
              </a:rPr>
              <a:t>，那都得是一样的格式。假如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是</a:t>
            </a:r>
            <a:r>
              <a:rPr lang="en-US" altLang="zh-CN" sz="2000">
                <a:solidFill>
                  <a:schemeClr val="tx1"/>
                </a:solidFill>
              </a:rPr>
              <a:t>float</a:t>
            </a:r>
            <a:r>
              <a:rPr lang="zh-CN" altLang="en-US" sz="2000">
                <a:solidFill>
                  <a:schemeClr val="tx1"/>
                </a:solidFill>
              </a:rPr>
              <a:t>存到</a:t>
            </a:r>
            <a:r>
              <a:rPr lang="en-US" altLang="zh-CN" sz="2000">
                <a:solidFill>
                  <a:schemeClr val="tx1"/>
                </a:solidFill>
              </a:rPr>
              <a:t>SMEM</a:t>
            </a:r>
            <a:r>
              <a:rPr lang="zh-CN" altLang="en-US" sz="2000">
                <a:solidFill>
                  <a:schemeClr val="tx1"/>
                </a:solidFill>
              </a:rPr>
              <a:t>，下一步就没法以</a:t>
            </a:r>
            <a:r>
              <a:rPr lang="en-US" altLang="zh-CN" sz="2000">
                <a:solidFill>
                  <a:schemeClr val="tx1"/>
                </a:solidFill>
              </a:rPr>
              <a:t>half</a:t>
            </a:r>
            <a:r>
              <a:rPr lang="zh-CN" altLang="en-US" sz="2000">
                <a:solidFill>
                  <a:schemeClr val="tx1"/>
                </a:solidFill>
              </a:rPr>
              <a:t>读出来。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05" y="1957070"/>
            <a:ext cx="5266055" cy="4657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90"/>
            <a:ext cx="6628765" cy="405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755"/>
            <a:ext cx="6425565" cy="113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010" y="0"/>
            <a:ext cx="4364990" cy="6878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200" y="2987675"/>
            <a:ext cx="42868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TMA</a:t>
            </a:r>
            <a:r>
              <a:rPr lang="zh-CN" altLang="en-US"/>
              <a:t>的</a:t>
            </a:r>
            <a:r>
              <a:rPr lang="en-US" altLang="zh-CN"/>
              <a:t>PTX</a:t>
            </a:r>
            <a:r>
              <a:rPr lang="zh-CN" altLang="en-US"/>
              <a:t>需要一个</a:t>
            </a:r>
            <a:r>
              <a:rPr lang="en-US" altLang="zh-CN"/>
              <a:t>64bit</a:t>
            </a:r>
            <a:r>
              <a:rPr lang="zh-CN" altLang="en-US"/>
              <a:t>的数字，叫做</a:t>
            </a:r>
            <a:r>
              <a:rPr lang="en-US" altLang="zh-CN"/>
              <a:t>matrix descripter</a:t>
            </a:r>
            <a:r>
              <a:rPr lang="zh-CN" altLang="en-US"/>
              <a:t>。这个数字的不同</a:t>
            </a:r>
            <a:r>
              <a:rPr lang="en-US" altLang="zh-CN"/>
              <a:t>bit</a:t>
            </a:r>
            <a:r>
              <a:rPr lang="zh-CN" altLang="en-US"/>
              <a:t>位能表明其</a:t>
            </a:r>
            <a:r>
              <a:rPr lang="en-US" altLang="zh-CN"/>
              <a:t>swizzle</a:t>
            </a:r>
            <a:r>
              <a:rPr lang="zh-CN" altLang="en-US"/>
              <a:t>的细节。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这里展示了</a:t>
            </a:r>
            <a:r>
              <a:rPr lang="en-US" altLang="zh-CN"/>
              <a:t>TMA</a:t>
            </a:r>
            <a:r>
              <a:rPr lang="zh-CN" altLang="en-US"/>
              <a:t>如何内置</a:t>
            </a:r>
            <a:r>
              <a:rPr lang="en-US" altLang="zh-CN"/>
              <a:t>swizzle</a:t>
            </a:r>
            <a:r>
              <a:rPr lang="zh-CN" altLang="en-US"/>
              <a:t>。这样我就掌握了使用</a:t>
            </a:r>
            <a:r>
              <a:rPr lang="en-US" altLang="zh-CN"/>
              <a:t>swizzle</a:t>
            </a:r>
            <a:r>
              <a:rPr lang="zh-CN" altLang="en-US"/>
              <a:t>的钥匙。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0295" y="2792095"/>
            <a:ext cx="5718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我</a:t>
            </a:r>
            <a:r>
              <a:rPr lang="zh-CN"/>
              <a:t>使用最简单的</a:t>
            </a:r>
            <a:r>
              <a:rPr lang="en-US" altLang="zh-CN"/>
              <a:t>gemm</a:t>
            </a:r>
            <a:r>
              <a:rPr lang="zh-CN" altLang="en-US"/>
              <a:t>版本（仅保证用</a:t>
            </a:r>
            <a:r>
              <a:rPr lang="en-US" altLang="zh-CN"/>
              <a:t>TC)</a:t>
            </a:r>
            <a:r>
              <a:t>。</a:t>
            </a:r>
            <a:r>
              <a:rPr lang="zh-CN"/>
              <a:t>现在</a:t>
            </a:r>
            <a:r>
              <a:t>只要能用DSM跑通即可。在最naive的gemm版本上（达到hopper峰值性能的5%），我搞明白了TC的数据流动逻辑，基本写好了代码</a:t>
            </a:r>
            <a:r>
              <a:rPr lang="zh-CN"/>
              <a:t>，通过了数据排布测试</a:t>
            </a:r>
            <a: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0"/>
            <a:ext cx="573786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4160520"/>
            <a:ext cx="6431280" cy="2697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8670"/>
            <a:ext cx="3940810" cy="3529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56970"/>
            <a:ext cx="4914900" cy="2171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7690" y="3429000"/>
            <a:ext cx="7893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当前进度：仍然卡在了gemm0-store-gemm1这里。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之前直接从cutlass来写hopper代码是一种错误。</a:t>
            </a:r>
            <a:r>
              <a:rPr lang="zh-CN"/>
              <a:t>。。。。</a:t>
            </a:r>
            <a:r>
              <a:t>cutlass3比cutlass2复杂很多，层层嵌套，更不用说其中的layout，TMA，swizzle等概念。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我接下来的打算是，基于郑思泽的hopper-gemm来写。目前理解了TMA-swizzle。那么下一步就是学会如何从TC带着swizzle的存到SMEM，这一点在郑思泽的ampere优化最后几个版本有所提及。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85" y="0"/>
            <a:ext cx="3721735" cy="6834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老师希望我整理一下融合的图，画成静态图，下次方便老师比较。</a:t>
            </a:r>
            <a:endParaRPr lang="zh-CN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8640" y="322961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zh-CN" sz="1600">
                <a:sym typeface="+mn-ea"/>
              </a:rPr>
              <a:t>对复杂高维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的理解，我的方法是按照指针顺序打印出来，通过合理初始化赋值，查看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包裹之后其排布顺序。可知有三种打印方法：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5440" y="47256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A.data()[i]---从指针起始位置去</a:t>
            </a:r>
            <a:endParaRPr lang="zh-CN" altLang="en-US"/>
          </a:p>
          <a:p>
            <a:r>
              <a:rPr lang="zh-CN" altLang="en-US"/>
              <a:t>2. A(i)----&gt;按照张量的逻辑去按顺序访问----A（_, _, 0）</a:t>
            </a:r>
            <a:endParaRPr lang="zh-CN" altLang="en-US"/>
          </a:p>
          <a:p>
            <a:r>
              <a:rPr lang="zh-CN" altLang="en-US"/>
              <a:t>3. print_tensor(A)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1897380"/>
            <a:ext cx="5268595" cy="29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7620"/>
            <a:ext cx="521652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smem_ptr[16b](0x7fbd00000c00) o Sw&lt;</a:t>
            </a:r>
            <a:r>
              <a:rPr lang="en-US" altLang="zh-CN" sz="1600" b="1">
                <a:solidFill>
                  <a:srgbClr val="FF0000"/>
                </a:solidFill>
              </a:rPr>
              <a:t>3,3,3</a:t>
            </a:r>
            <a:r>
              <a:rPr lang="en-US" altLang="zh-CN" sz="1600"/>
              <a:t>&gt; o _0 o (((_64,_256),_2),_1,_1,_1):(((_1,_64),_16384),_0,_0,_0) bSG_sD</a:t>
            </a:r>
            <a:endParaRPr lang="zh-CN" altLang="en-US" sz="1600"/>
          </a:p>
          <a:p>
            <a:r>
              <a:rPr lang="en-US" altLang="zh-CN" sz="1600">
                <a:solidFill>
                  <a:srgbClr val="FF0000"/>
                </a:solidFill>
              </a:rPr>
              <a:t>GEMM0</a:t>
            </a:r>
            <a:r>
              <a:rPr lang="zh-CN" altLang="en-US" sz="1600">
                <a:solidFill>
                  <a:srgbClr val="FF0000"/>
                </a:solidFill>
              </a:rPr>
              <a:t>的结果，存到</a:t>
            </a:r>
            <a:r>
              <a:rPr lang="en-US" altLang="zh-CN" sz="1600">
                <a:solidFill>
                  <a:srgbClr val="FF0000"/>
                </a:solidFill>
              </a:rPr>
              <a:t>SMEM</a:t>
            </a:r>
            <a:endParaRPr lang="en-US" altLang="zh-CN" sz="1600">
              <a:solidFill>
                <a:srgbClr val="FF0000"/>
              </a:solidFill>
            </a:endParaRPr>
          </a:p>
          <a:p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53" y="224790"/>
            <a:ext cx="5269865" cy="244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440" y="2858770"/>
            <a:ext cx="613156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096000" y="524764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ym typeface="+mn-ea"/>
              </a:rPr>
              <a:t>sA：((_64,_2),_64,_3):((_1,_4096),_64,_8192)----&gt;((_64,_16),_1,_4,_3):((_1,_64),_0,_1024,_8192)  tCsA-----&gt;GMMA::DescriptorIterator o (_1,_1,_4,_3):(_0,_128,_1024) tCrA</a:t>
            </a:r>
            <a:endParaRPr lang="en-US" altLang="zh-CN" sz="1600">
              <a:sym typeface="+mn-ea"/>
            </a:endParaRP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GEMM1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所期望的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layout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4835" y="6284595"/>
            <a:ext cx="6138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注意这俩都统一为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col-major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黑色是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global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的理论排布。红色是用上一页的方法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打印出来的顺序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9565" y="1136015"/>
            <a:ext cx="5476240" cy="5496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810"/>
            <a:ext cx="6278880" cy="6854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6085" y="1893570"/>
            <a:ext cx="1473200" cy="630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smem_A.ptr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085" y="3427095"/>
            <a:ext cx="1473200" cy="630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6085" y="4651375"/>
            <a:ext cx="1473200" cy="630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85" y="5804535"/>
            <a:ext cx="1473200" cy="6305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tCrA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94230" y="1229360"/>
            <a:ext cx="3638550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osmem_ptr[16b](unset)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SmemLayoutA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2086610" y="2194560"/>
            <a:ext cx="3639185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 smem_ptr[16b](unset) o ((_64,_8):((_1,_64) </a:t>
            </a:r>
            <a:r>
              <a:rPr lang="en-US" altLang="zh-CN" sz="1600">
                <a:solidFill>
                  <a:srgbClr val="FF0000"/>
                </a:solidFill>
              </a:rPr>
              <a:t>SmemLayoutAtomA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2094230" y="3204210"/>
            <a:ext cx="3611880" cy="1076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580" y="4438650"/>
            <a:ext cx="3608705" cy="1076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(((_64,_16),_1,_4,_3):((_1,_64),_0,_1024,_8192) </a:t>
            </a:r>
            <a:r>
              <a:rPr lang="en-US" altLang="zh-CN" sz="1600">
                <a:solidFill>
                  <a:srgbClr val="FF0000"/>
                </a:solidFill>
              </a:rPr>
              <a:t>tCsA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6610" y="5693410"/>
            <a:ext cx="3608705" cy="8299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p>
            <a:r>
              <a:rPr lang="en-US" altLang="zh-CN" sz="1600">
                <a:sym typeface="+mn-ea"/>
              </a:rPr>
              <a:t>GMMA::DescriptorIterator o (_1,_1,_4,_3):(_0,_0,_128,_1024)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tCrA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984885" y="2660650"/>
            <a:ext cx="355600" cy="6299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984885" y="419862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984885" y="542290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5539105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2178685"/>
            <a:ext cx="6417945" cy="25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0" y="5289550"/>
            <a:ext cx="7157085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600"/>
              <a:t>所以如何让左边的指针顺序满足右侧的张量视图呢？</a:t>
            </a:r>
            <a:endParaRPr lang="zh-CN" sz="1600"/>
          </a:p>
          <a:p>
            <a:endParaRPr lang="zh-CN" sz="1600">
              <a:solidFill>
                <a:schemeClr val="tx1"/>
              </a:solidFill>
            </a:endParaRPr>
          </a:p>
          <a:p>
            <a:r>
              <a:rPr lang="zh-CN" sz="1600">
                <a:solidFill>
                  <a:schemeClr val="tx1"/>
                </a:solidFill>
              </a:rPr>
              <a:t>但是后来又发现，左右都带有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，也就是说指针顺序不是如图所示，而是更乱的跳跃顺序！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更糟的是，左右的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还不一样：</a:t>
            </a:r>
            <a:r>
              <a:rPr lang="en-US" altLang="zh-CN" sz="1600">
                <a:sym typeface="+mn-ea"/>
              </a:rPr>
              <a:t>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3,3,3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（左）</a:t>
            </a:r>
            <a:r>
              <a:rPr lang="en-US" altLang="zh-CN" sz="1600">
                <a:sym typeface="+mn-ea"/>
              </a:rPr>
              <a:t> 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3,4,3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（右）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89600" y="465455"/>
            <a:ext cx="75565" cy="4907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0" descr="02ff5eb53aeec47517795a46892d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355"/>
            <a:ext cx="12192000" cy="3098165"/>
          </a:xfrm>
          <a:prstGeom prst="rect">
            <a:avLst/>
          </a:prstGeom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765550"/>
            <a:ext cx="5539105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392680" y="3523615"/>
            <a:ext cx="9824085" cy="101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4685" y="963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目标：我们所希望的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4495" y="3688080"/>
            <a:ext cx="3028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本地：我们所拥有的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4827905"/>
            <a:ext cx="618045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>
                <a:solidFill>
                  <a:schemeClr val="tx1"/>
                </a:solidFill>
              </a:rPr>
              <a:t>通过仔细打印发现，</a:t>
            </a:r>
            <a:r>
              <a:rPr lang="en-US" altLang="zh-CN">
                <a:solidFill>
                  <a:schemeClr val="tx1"/>
                </a:solidFill>
              </a:rPr>
              <a:t>tCsA</a:t>
            </a:r>
            <a:r>
              <a:rPr lang="zh-CN" altLang="en-US">
                <a:solidFill>
                  <a:schemeClr val="tx1"/>
                </a:solidFill>
              </a:rPr>
              <a:t>恰好是上半部分！而我们本地的值也被很好的分为了前后两段！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这也是合理的，毕竟我们有两个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consumer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，对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矩阵就是需要切分为上下两端，然后计算出上下两部分。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不过这并不能解决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swizzle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的问题。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2867025"/>
            <a:ext cx="56381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要想解决这一问题，其实有两种方法。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第一种是如上述所说，将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的结果指针，排布为</a:t>
            </a:r>
            <a:r>
              <a:rPr lang="en-US" altLang="zh-CN">
                <a:solidFill>
                  <a:schemeClr val="tx1"/>
                </a:solidFill>
              </a:rPr>
              <a:t>GEMM1</a:t>
            </a:r>
            <a:r>
              <a:rPr lang="zh-CN" altLang="en-US">
                <a:solidFill>
                  <a:schemeClr val="tx1"/>
                </a:solidFill>
              </a:rPr>
              <a:t>所需的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（和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）（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无法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）。这条路被证明非常困难。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第二种是，从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里提取出每个线程需要的寄存器，直接从寄存器到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里。（但是这需要深入了解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的寄存器排序！）也就是深入理解右侧的两个函数的概念。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750820"/>
            <a:ext cx="4907280" cy="3093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partition_A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860"/>
            <a:ext cx="6987540" cy="3787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75" y="-3123565"/>
            <a:ext cx="5203825" cy="99815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6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61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3439</Words>
  <Application>WPS 演示</Application>
  <PresentationFormat>宽屏</PresentationFormat>
  <Paragraphs>157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Office Theme</vt:lpstr>
      <vt:lpstr>自定义设计方案</vt:lpstr>
      <vt:lpstr>本周工作内容汇报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2442</cp:revision>
  <dcterms:created xsi:type="dcterms:W3CDTF">2019-07-25T02:40:00Z</dcterms:created>
  <dcterms:modified xsi:type="dcterms:W3CDTF">2024-09-12T03:24:31Z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2052-12.1.0.17142</vt:lpwstr>
  </property>
</Properties>
</file>